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14"/>
  </p:notesMasterIdLst>
  <p:handoutMasterIdLst>
    <p:handoutMasterId r:id="rId15"/>
  </p:handoutMasterIdLst>
  <p:sldIdLst>
    <p:sldId id="257" r:id="rId5"/>
    <p:sldId id="263" r:id="rId6"/>
    <p:sldId id="1701" r:id="rId7"/>
    <p:sldId id="1702" r:id="rId8"/>
    <p:sldId id="1704" r:id="rId9"/>
    <p:sldId id="1703" r:id="rId10"/>
    <p:sldId id="265" r:id="rId11"/>
    <p:sldId id="261" r:id="rId12"/>
    <p:sldId id="260"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C7B7869-5BFF-C84B-ACF3-A09D050470B1}">
          <p14:sldIdLst>
            <p14:sldId id="257"/>
            <p14:sldId id="263"/>
          </p14:sldIdLst>
        </p14:section>
        <p14:section name="body" id="{73AB3BA3-DEA2-1144-A145-56D11754A175}">
          <p14:sldIdLst>
            <p14:sldId id="1701"/>
            <p14:sldId id="1702"/>
            <p14:sldId id="1704"/>
            <p14:sldId id="1703"/>
            <p14:sldId id="265"/>
          </p14:sldIdLst>
        </p14:section>
        <p14:section name="outro" id="{A7071F39-36A1-6447-9B46-09ADFEF9D31F}">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0A6D9E1-621B-C445-8E85-BF146B47CF51}" v="37" dt="2019-09-11T13:20:52.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1007" autoAdjust="0"/>
    <p:restoredTop sz="64776" autoAdjust="0"/>
  </p:normalViewPr>
  <p:slideViewPr>
    <p:cSldViewPr snapToGrid="0">
      <p:cViewPr varScale="1">
        <p:scale>
          <a:sx n="81" d="100"/>
          <a:sy n="81" d="100"/>
        </p:scale>
        <p:origin x="600"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Connell" userId="c83939ab-e463-431b-914c-35065defce42" providerId="ADAL" clId="{A0A6D9E1-621B-C445-8E85-BF146B47CF51}"/>
    <pc:docChg chg="undo custSel addSld modSld sldOrd">
      <pc:chgData name="Andrew Connell" userId="c83939ab-e463-431b-914c-35065defce42" providerId="ADAL" clId="{A0A6D9E1-621B-C445-8E85-BF146B47CF51}" dt="2019-09-11T13:20:52.822" v="4180"/>
      <pc:docMkLst>
        <pc:docMk/>
      </pc:docMkLst>
      <pc:sldChg chg="addSp delSp">
        <pc:chgData name="Andrew Connell" userId="c83939ab-e463-431b-914c-35065defce42" providerId="ADAL" clId="{A0A6D9E1-621B-C445-8E85-BF146B47CF51}" dt="2019-09-11T13:20:07.484" v="4178"/>
        <pc:sldMkLst>
          <pc:docMk/>
          <pc:sldMk cId="2053324817" sldId="257"/>
        </pc:sldMkLst>
        <pc:spChg chg="add del">
          <ac:chgData name="Andrew Connell" userId="c83939ab-e463-431b-914c-35065defce42" providerId="ADAL" clId="{A0A6D9E1-621B-C445-8E85-BF146B47CF51}" dt="2019-09-11T13:20:03.641" v="4176"/>
          <ac:spMkLst>
            <pc:docMk/>
            <pc:sldMk cId="2053324817" sldId="257"/>
            <ac:spMk id="2" creationId="{3060F34C-0AF8-9342-A671-075180A535CA}"/>
          </ac:spMkLst>
        </pc:spChg>
        <pc:spChg chg="add del">
          <ac:chgData name="Andrew Connell" userId="c83939ab-e463-431b-914c-35065defce42" providerId="ADAL" clId="{A0A6D9E1-621B-C445-8E85-BF146B47CF51}" dt="2019-09-11T13:20:07.484" v="4178"/>
          <ac:spMkLst>
            <pc:docMk/>
            <pc:sldMk cId="2053324817" sldId="257"/>
            <ac:spMk id="3" creationId="{D6A167D8-302C-FE45-9D7F-846E5D46E7D0}"/>
          </ac:spMkLst>
        </pc:spChg>
      </pc:sldChg>
      <pc:sldChg chg="modSp add">
        <pc:chgData name="Andrew Connell" userId="c83939ab-e463-431b-914c-35065defce42" providerId="ADAL" clId="{A0A6D9E1-621B-C445-8E85-BF146B47CF51}" dt="2019-09-11T13:20:52.822" v="4180"/>
        <pc:sldMkLst>
          <pc:docMk/>
          <pc:sldMk cId="3155611992" sldId="263"/>
        </pc:sldMkLst>
        <pc:spChg chg="mod">
          <ac:chgData name="Andrew Connell" userId="c83939ab-e463-431b-914c-35065defce42" providerId="ADAL" clId="{A0A6D9E1-621B-C445-8E85-BF146B47CF51}" dt="2019-09-11T13:20:52.822" v="4180"/>
          <ac:spMkLst>
            <pc:docMk/>
            <pc:sldMk cId="3155611992" sldId="263"/>
            <ac:spMk id="5" creationId="{00000000-0000-0000-0000-000000000000}"/>
          </ac:spMkLst>
        </pc:spChg>
      </pc:sldChg>
      <pc:sldChg chg="delSp modSp modNotesTx">
        <pc:chgData name="Andrew Connell" userId="c83939ab-e463-431b-914c-35065defce42" providerId="ADAL" clId="{A0A6D9E1-621B-C445-8E85-BF146B47CF51}" dt="2019-08-29T21:52:21.838" v="1897" actId="20577"/>
        <pc:sldMkLst>
          <pc:docMk/>
          <pc:sldMk cId="692744171" sldId="1701"/>
        </pc:sldMkLst>
        <pc:spChg chg="mod">
          <ac:chgData name="Andrew Connell" userId="c83939ab-e463-431b-914c-35065defce42" providerId="ADAL" clId="{A0A6D9E1-621B-C445-8E85-BF146B47CF51}" dt="2019-08-29T21:50:57.101" v="1493" actId="20577"/>
          <ac:spMkLst>
            <pc:docMk/>
            <pc:sldMk cId="692744171" sldId="1701"/>
            <ac:spMk id="3" creationId="{4A1BB485-961F-9A44-8231-90DA5ACF2E6B}"/>
          </ac:spMkLst>
        </pc:spChg>
        <pc:spChg chg="del mod">
          <ac:chgData name="Andrew Connell" userId="c83939ab-e463-431b-914c-35065defce42" providerId="ADAL" clId="{A0A6D9E1-621B-C445-8E85-BF146B47CF51}" dt="2019-08-29T20:20:56.869" v="973" actId="478"/>
          <ac:spMkLst>
            <pc:docMk/>
            <pc:sldMk cId="692744171" sldId="1701"/>
            <ac:spMk id="4" creationId="{E2D608A3-62EB-EA4F-8208-DAFD39247308}"/>
          </ac:spMkLst>
        </pc:spChg>
        <pc:spChg chg="del">
          <ac:chgData name="Andrew Connell" userId="c83939ab-e463-431b-914c-35065defce42" providerId="ADAL" clId="{A0A6D9E1-621B-C445-8E85-BF146B47CF51}" dt="2019-08-29T20:20:55.665" v="972" actId="478"/>
          <ac:spMkLst>
            <pc:docMk/>
            <pc:sldMk cId="692744171" sldId="1701"/>
            <ac:spMk id="5" creationId="{2B9BA000-8C27-7E47-BDC7-07108A1E08BD}"/>
          </ac:spMkLst>
        </pc:spChg>
      </pc:sldChg>
      <pc:sldChg chg="delSp modSp ord modNotesTx">
        <pc:chgData name="Andrew Connell" userId="c83939ab-e463-431b-914c-35065defce42" providerId="ADAL" clId="{A0A6D9E1-621B-C445-8E85-BF146B47CF51}" dt="2019-08-29T21:57:07.269" v="2687" actId="20577"/>
        <pc:sldMkLst>
          <pc:docMk/>
          <pc:sldMk cId="4111649922" sldId="1702"/>
        </pc:sldMkLst>
        <pc:spChg chg="mod">
          <ac:chgData name="Andrew Connell" userId="c83939ab-e463-431b-914c-35065defce42" providerId="ADAL" clId="{A0A6D9E1-621B-C445-8E85-BF146B47CF51}" dt="2019-08-29T21:56:43.446" v="2601" actId="20577"/>
          <ac:spMkLst>
            <pc:docMk/>
            <pc:sldMk cId="4111649922" sldId="1702"/>
            <ac:spMk id="3" creationId="{08200E0C-E387-1641-A111-729BB9B623AE}"/>
          </ac:spMkLst>
        </pc:spChg>
        <pc:spChg chg="del">
          <ac:chgData name="Andrew Connell" userId="c83939ab-e463-431b-914c-35065defce42" providerId="ADAL" clId="{A0A6D9E1-621B-C445-8E85-BF146B47CF51}" dt="2019-08-29T20:16:36.799" v="362" actId="478"/>
          <ac:spMkLst>
            <pc:docMk/>
            <pc:sldMk cId="4111649922" sldId="1702"/>
            <ac:spMk id="4" creationId="{DAF93CD1-104E-8E4A-846E-0B33354B728C}"/>
          </ac:spMkLst>
        </pc:spChg>
        <pc:spChg chg="del">
          <ac:chgData name="Andrew Connell" userId="c83939ab-e463-431b-914c-35065defce42" providerId="ADAL" clId="{A0A6D9E1-621B-C445-8E85-BF146B47CF51}" dt="2019-08-29T20:16:39.519" v="363" actId="478"/>
          <ac:spMkLst>
            <pc:docMk/>
            <pc:sldMk cId="4111649922" sldId="1702"/>
            <ac:spMk id="5" creationId="{EB54D759-D422-E840-B7C2-90364B515072}"/>
          </ac:spMkLst>
        </pc:spChg>
      </pc:sldChg>
      <pc:sldChg chg="delSp modSp modNotesTx">
        <pc:chgData name="Andrew Connell" userId="c83939ab-e463-431b-914c-35065defce42" providerId="ADAL" clId="{A0A6D9E1-621B-C445-8E85-BF146B47CF51}" dt="2019-08-29T22:03:39.822" v="4174" actId="20577"/>
        <pc:sldMkLst>
          <pc:docMk/>
          <pc:sldMk cId="2345539822" sldId="1703"/>
        </pc:sldMkLst>
        <pc:spChg chg="mod">
          <ac:chgData name="Andrew Connell" userId="c83939ab-e463-431b-914c-35065defce42" providerId="ADAL" clId="{A0A6D9E1-621B-C445-8E85-BF146B47CF51}" dt="2019-08-29T22:01:57.877" v="3723" actId="108"/>
          <ac:spMkLst>
            <pc:docMk/>
            <pc:sldMk cId="2345539822" sldId="1703"/>
            <ac:spMk id="3" creationId="{22805407-6E92-264E-81A3-73E9109ECFFC}"/>
          </ac:spMkLst>
        </pc:spChg>
        <pc:spChg chg="del">
          <ac:chgData name="Andrew Connell" userId="c83939ab-e463-431b-914c-35065defce42" providerId="ADAL" clId="{A0A6D9E1-621B-C445-8E85-BF146B47CF51}" dt="2019-08-29T20:12:51.672" v="4" actId="478"/>
          <ac:spMkLst>
            <pc:docMk/>
            <pc:sldMk cId="2345539822" sldId="1703"/>
            <ac:spMk id="4" creationId="{43F644C5-6B3E-D243-A080-2315223E7323}"/>
          </ac:spMkLst>
        </pc:spChg>
        <pc:spChg chg="del">
          <ac:chgData name="Andrew Connell" userId="c83939ab-e463-431b-914c-35065defce42" providerId="ADAL" clId="{A0A6D9E1-621B-C445-8E85-BF146B47CF51}" dt="2019-08-29T20:12:52.773" v="5" actId="478"/>
          <ac:spMkLst>
            <pc:docMk/>
            <pc:sldMk cId="2345539822" sldId="1703"/>
            <ac:spMk id="5" creationId="{86621AA7-9360-B243-9A15-5A409E23995B}"/>
          </ac:spMkLst>
        </pc:spChg>
      </pc:sldChg>
      <pc:sldChg chg="modSp add ord modNotesTx">
        <pc:chgData name="Andrew Connell" userId="c83939ab-e463-431b-914c-35065defce42" providerId="ADAL" clId="{A0A6D9E1-621B-C445-8E85-BF146B47CF51}" dt="2019-08-29T22:00:39.080" v="3609" actId="20577"/>
        <pc:sldMkLst>
          <pc:docMk/>
          <pc:sldMk cId="631100557" sldId="1704"/>
        </pc:sldMkLst>
        <pc:spChg chg="mod">
          <ac:chgData name="Andrew Connell" userId="c83939ab-e463-431b-914c-35065defce42" providerId="ADAL" clId="{A0A6D9E1-621B-C445-8E85-BF146B47CF51}" dt="2019-08-29T21:57:37.963" v="2785" actId="20577"/>
          <ac:spMkLst>
            <pc:docMk/>
            <pc:sldMk cId="631100557" sldId="1704"/>
            <ac:spMk id="3" creationId="{3DBBAE96-E416-E049-9705-2410AFB8A27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12/9/19 5:02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12/9/19 5:02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12/9/19 5:02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12/9/19 5:02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01796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Many Microsoft Graph resources expose both declared properties of the resource as well as its relationships with other resources. These relationships are also called reference properties or navigation properties, and they can reference either a single resource or a collection of resources. For example, the mail folders, manager, and direct reports of a user are all exposed as relationships.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Normally, you can query either the properties of a resource or one of its relationships in a single request, but not both. You can use the </a:t>
            </a:r>
            <a:r>
              <a:rPr lang="en-US" dirty="0"/>
              <a:t>$expand</a:t>
            </a:r>
            <a:r>
              <a:rPr lang="en-US" sz="900" b="0" i="0" kern="1200" dirty="0">
                <a:solidFill>
                  <a:schemeClr val="tx1"/>
                </a:solidFill>
                <a:effectLst/>
                <a:latin typeface="Segoe UI Light" pitchFamily="34" charset="0"/>
                <a:ea typeface="+mn-ea"/>
                <a:cs typeface="+mn-cs"/>
              </a:rPr>
              <a:t> query string parameter to include the expanded resource or collection referenced by a single relationship (navigation property) in your results.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Under specific scenarios, an application’s requirement can result in an expense set of queries.</a:t>
            </a:r>
          </a:p>
          <a:p>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12/9/19 5:02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72277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The $expand operator, can be used to expand a collection of items, saving you from issuing additional requests.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In this example you have requested the Microsoft Graph to automatically include the children collection from the drive/root endpoint. This will include all the default properties for the collection of files and folders within the root folder of the user’s OneDrive.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You can further optimize this query by including a $select query operator to only include the specific properties from the children collection.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Consider the scenario where you want to get the members of 10 groups. Without using the expand operation you can achieve this with one query for the first 10 groups, then as you enumerate through the results, you would create 10 more requests, one for each group, to get each groups members. This results in 11 round trips of Microsoft Graph requests. However with the $expand operator, these 11 requests can be cut down to a single request.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12/9/19 5:02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1864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optimization option supported by Microsoft Graph is use of the the $filter query parameter. This enables developers to limit the size of the response by filtering on specific content. This is not to be confused with search.</a:t>
            </a:r>
          </a:p>
          <a:p>
            <a:endParaRPr lang="en-US" dirty="0"/>
          </a:p>
          <a:p>
            <a:r>
              <a:rPr lang="en-US" dirty="0"/>
              <a:t>The syntax of the $filter query parameter follows the format of passing in an equality function with two parameters. The first parameter is the field to filter while the second parameter is the value to filter on.</a:t>
            </a:r>
          </a:p>
          <a:p>
            <a:endParaRPr lang="en-US" dirty="0"/>
          </a:p>
          <a:p>
            <a:r>
              <a:rPr lang="en-US" dirty="0"/>
              <a:t>Most logical operators are supported, such as equal, not equal, and, or, not, greater than, greater than or equal, less than, and less than or equal. </a:t>
            </a:r>
          </a:p>
          <a:p>
            <a:endParaRPr lang="en-US" dirty="0"/>
          </a:p>
          <a:p>
            <a:r>
              <a:rPr lang="en-US" dirty="0"/>
              <a:t>The operator </a:t>
            </a:r>
            <a:r>
              <a:rPr lang="en-US" dirty="0" err="1"/>
              <a:t>startswith</a:t>
            </a:r>
            <a:r>
              <a:rPr lang="en-US" dirty="0"/>
              <a:t>() is supported by most endpoints in Microsoft Graph, but not all. Refer to the documentation for Microsoft Graph for full details.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12/9/19 5:02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93928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can also use the $search query parameter to search for content against the people &amp; message endpoints. </a:t>
            </a:r>
          </a:p>
          <a:p>
            <a:endParaRPr lang="en-US" dirty="0"/>
          </a:p>
          <a:p>
            <a:r>
              <a:rPr lang="en-US" dirty="0"/>
              <a:t>Search is limited to returning 250 results and cannot be combined with the $filter or $</a:t>
            </a:r>
            <a:r>
              <a:rPr lang="en-US" dirty="0" err="1"/>
              <a:t>orderby</a:t>
            </a:r>
            <a:r>
              <a:rPr lang="en-US" dirty="0"/>
              <a:t> operators.</a:t>
            </a:r>
          </a:p>
          <a:p>
            <a:endParaRPr lang="en-US" dirty="0"/>
          </a:p>
          <a:p>
            <a:r>
              <a:rPr lang="en-US" dirty="0"/>
              <a:t>When searching against the messages endpoint, if no property is specified, it defaults to searching the from, subject and body field.</a:t>
            </a:r>
          </a:p>
          <a:p>
            <a:endParaRPr lang="en-US" dirty="0"/>
          </a:p>
          <a:p>
            <a:r>
              <a:rPr lang="en-US" dirty="0"/>
              <a:t>Like the $filter query parameter, the $search query parameter can be combined with the $select query parameter to limit </a:t>
            </a:r>
            <a:r>
              <a:rPr lang="en-US"/>
              <a:t>the data returned.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12/9/19 5:02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58163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12/9/19 5:02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12/9/19 5:02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12/9/19 5:02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b="1" dirty="0"/>
              <a:t>Expand Related Entities &amp; Search Content</a:t>
            </a:r>
            <a:endParaRPr lang="en-US" dirty="0"/>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Overview</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Microsoft Graph Overview</a:t>
            </a:r>
          </a:p>
          <a:p>
            <a:pPr>
              <a:spcBef>
                <a:spcPts val="1200"/>
              </a:spcBef>
            </a:pPr>
            <a:r>
              <a:rPr lang="en-US" sz="2000" dirty="0"/>
              <a:t>Relationships between Entities</a:t>
            </a:r>
          </a:p>
          <a:p>
            <a:pPr>
              <a:spcBef>
                <a:spcPts val="1200"/>
              </a:spcBef>
            </a:pPr>
            <a:r>
              <a:rPr lang="en-US" sz="2000" dirty="0"/>
              <a:t>Expanding Related Entities in Queries to Limit Requests</a:t>
            </a:r>
          </a:p>
          <a:p>
            <a:pPr>
              <a:spcBef>
                <a:spcPts val="1200"/>
              </a:spcBef>
            </a:pPr>
            <a:r>
              <a:rPr lang="en-US" sz="2000" dirty="0"/>
              <a:t>Limit Query Results by Filtering</a:t>
            </a:r>
          </a:p>
          <a:p>
            <a:pPr>
              <a:spcBef>
                <a:spcPts val="1200"/>
              </a:spcBef>
            </a:pPr>
            <a:r>
              <a:rPr lang="en-US" sz="2000" dirty="0"/>
              <a:t>Find Entities with Search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3155611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2150-1020-EF4C-92EE-8F50723D4993}"/>
              </a:ext>
            </a:extLst>
          </p:cNvPr>
          <p:cNvSpPr>
            <a:spLocks noGrp="1"/>
          </p:cNvSpPr>
          <p:nvPr>
            <p:ph type="title"/>
          </p:nvPr>
        </p:nvSpPr>
        <p:spPr>
          <a:xfrm>
            <a:off x="465138" y="632779"/>
            <a:ext cx="11533187" cy="410369"/>
          </a:xfrm>
        </p:spPr>
        <p:txBody>
          <a:bodyPr/>
          <a:lstStyle/>
          <a:p>
            <a:r>
              <a:rPr lang="en-US" dirty="0"/>
              <a:t>Microsoft Graph Exposes Relationships between Entities</a:t>
            </a:r>
          </a:p>
        </p:txBody>
      </p:sp>
      <p:sp>
        <p:nvSpPr>
          <p:cNvPr id="3" name="Text Placeholder 2">
            <a:extLst>
              <a:ext uri="{FF2B5EF4-FFF2-40B4-BE49-F238E27FC236}">
                <a16:creationId xmlns:a16="http://schemas.microsoft.com/office/drawing/2014/main" id="{4A1BB485-961F-9A44-8231-90DA5ACF2E6B}"/>
              </a:ext>
            </a:extLst>
          </p:cNvPr>
          <p:cNvSpPr>
            <a:spLocks noGrp="1"/>
          </p:cNvSpPr>
          <p:nvPr>
            <p:ph type="body" sz="quarter" idx="10"/>
          </p:nvPr>
        </p:nvSpPr>
        <p:spPr>
          <a:xfrm>
            <a:off x="465138" y="1919804"/>
            <a:ext cx="11533187" cy="1785104"/>
          </a:xfrm>
        </p:spPr>
        <p:txBody>
          <a:bodyPr/>
          <a:lstStyle/>
          <a:p>
            <a:r>
              <a:rPr lang="en-US" dirty="0"/>
              <a:t>Many resources are exposed both as declared properties of resources &amp; as relationships</a:t>
            </a:r>
          </a:p>
          <a:p>
            <a:endParaRPr lang="en-US" dirty="0"/>
          </a:p>
          <a:p>
            <a:r>
              <a:rPr lang="en-US" dirty="0"/>
              <a:t>Relationships also called reference / navigation properties</a:t>
            </a:r>
          </a:p>
          <a:p>
            <a:endParaRPr lang="en-US" dirty="0"/>
          </a:p>
          <a:p>
            <a:r>
              <a:rPr lang="en-US" dirty="0"/>
              <a:t>Navigation properties can reference single items or collections</a:t>
            </a:r>
          </a:p>
        </p:txBody>
      </p:sp>
    </p:spTree>
    <p:extLst>
      <p:ext uri="{BB962C8B-B14F-4D97-AF65-F5344CB8AC3E}">
        <p14:creationId xmlns:p14="http://schemas.microsoft.com/office/powerpoint/2010/main" val="6927441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78E45-8BA6-FB4A-9A4E-A74E8906EAC3}"/>
              </a:ext>
            </a:extLst>
          </p:cNvPr>
          <p:cNvSpPr>
            <a:spLocks noGrp="1"/>
          </p:cNvSpPr>
          <p:nvPr>
            <p:ph type="title"/>
          </p:nvPr>
        </p:nvSpPr>
        <p:spPr>
          <a:xfrm>
            <a:off x="465138" y="632779"/>
            <a:ext cx="11533187" cy="410369"/>
          </a:xfrm>
        </p:spPr>
        <p:txBody>
          <a:bodyPr/>
          <a:lstStyle/>
          <a:p>
            <a:r>
              <a:rPr lang="en-US" dirty="0"/>
              <a:t>Expanding Related Entities in Queries to Limit Requests</a:t>
            </a:r>
          </a:p>
        </p:txBody>
      </p:sp>
      <p:sp>
        <p:nvSpPr>
          <p:cNvPr id="3" name="Text Placeholder 2">
            <a:extLst>
              <a:ext uri="{FF2B5EF4-FFF2-40B4-BE49-F238E27FC236}">
                <a16:creationId xmlns:a16="http://schemas.microsoft.com/office/drawing/2014/main" id="{08200E0C-E387-1641-A111-729BB9B623AE}"/>
              </a:ext>
            </a:extLst>
          </p:cNvPr>
          <p:cNvSpPr>
            <a:spLocks noGrp="1"/>
          </p:cNvSpPr>
          <p:nvPr>
            <p:ph type="body" sz="quarter" idx="10"/>
          </p:nvPr>
        </p:nvSpPr>
        <p:spPr>
          <a:xfrm>
            <a:off x="465138" y="1919804"/>
            <a:ext cx="11533187" cy="3262432"/>
          </a:xfrm>
        </p:spPr>
        <p:txBody>
          <a:bodyPr/>
          <a:lstStyle/>
          <a:p>
            <a:endParaRPr lang="en-US" dirty="0"/>
          </a:p>
          <a:p>
            <a:r>
              <a:rPr lang="en-US" dirty="0">
                <a:latin typeface="Courier New" panose="02070309020205020404" pitchFamily="49" charset="0"/>
                <a:cs typeface="Courier New" panose="02070309020205020404" pitchFamily="49" charset="0"/>
              </a:rPr>
              <a:t>/drive/root?$expand=children</a:t>
            </a:r>
          </a:p>
          <a:p>
            <a:r>
              <a:rPr lang="en-US" dirty="0"/>
              <a:t>	Enable developers to avoid costly and numerous additional requests to get needed data</a:t>
            </a:r>
          </a:p>
          <a:p>
            <a:r>
              <a:rPr lang="en-US" dirty="0"/>
              <a:t>	</a:t>
            </a:r>
          </a:p>
          <a:p>
            <a:r>
              <a:rPr lang="en-US" dirty="0">
                <a:latin typeface="Courier New" panose="02070309020205020404" pitchFamily="49" charset="0"/>
                <a:cs typeface="Courier New" panose="02070309020205020404" pitchFamily="49" charset="0"/>
              </a:rPr>
              <a:t>/drive/root?$expand=children($select=</a:t>
            </a:r>
            <a:r>
              <a:rPr lang="en-US" dirty="0" err="1">
                <a:latin typeface="Courier New" panose="02070309020205020404" pitchFamily="49" charset="0"/>
                <a:cs typeface="Courier New" panose="02070309020205020404" pitchFamily="49" charset="0"/>
              </a:rPr>
              <a:t>id,name</a:t>
            </a:r>
            <a:r>
              <a:rPr lang="en-US" dirty="0">
                <a:latin typeface="Courier New" panose="02070309020205020404" pitchFamily="49" charset="0"/>
                <a:cs typeface="Courier New" panose="02070309020205020404" pitchFamily="49" charset="0"/>
              </a:rPr>
              <a:t>)</a:t>
            </a:r>
          </a:p>
          <a:p>
            <a:r>
              <a:rPr lang="en-US" dirty="0"/>
              <a:t>	Combine with </a:t>
            </a:r>
            <a:r>
              <a:rPr lang="en-US" dirty="0">
                <a:latin typeface="Courier New" panose="02070309020205020404" pitchFamily="49" charset="0"/>
                <a:cs typeface="Courier New" panose="02070309020205020404" pitchFamily="49" charset="0"/>
              </a:rPr>
              <a:t>$select </a:t>
            </a:r>
            <a:r>
              <a:rPr lang="en-US" dirty="0"/>
              <a:t>to control response of related collection</a:t>
            </a:r>
          </a:p>
          <a:p>
            <a:endParaRPr lang="en-US" dirty="0"/>
          </a:p>
          <a:p>
            <a:r>
              <a:rPr lang="en-US" dirty="0">
                <a:latin typeface="Courier New" panose="02070309020205020404" pitchFamily="49" charset="0"/>
                <a:cs typeface="Courier New" panose="02070309020205020404" pitchFamily="49" charset="0"/>
              </a:rPr>
              <a:t>https://graph.microsoft.com/v1.0/groups/?$top=5&amp;$expand=members</a:t>
            </a:r>
          </a:p>
          <a:p>
            <a:r>
              <a:rPr lang="en-US" dirty="0"/>
              <a:t>	Select the top 5 groups &amp; include the </a:t>
            </a:r>
            <a:r>
              <a:rPr lang="en-US" dirty="0">
                <a:latin typeface="Courier New" panose="02070309020205020404" pitchFamily="49" charset="0"/>
                <a:cs typeface="Courier New" panose="02070309020205020404" pitchFamily="49" charset="0"/>
              </a:rPr>
              <a:t>members</a:t>
            </a:r>
            <a:r>
              <a:rPr lang="en-US" dirty="0"/>
              <a:t> collection</a:t>
            </a:r>
          </a:p>
        </p:txBody>
      </p:sp>
    </p:spTree>
    <p:extLst>
      <p:ext uri="{BB962C8B-B14F-4D97-AF65-F5344CB8AC3E}">
        <p14:creationId xmlns:p14="http://schemas.microsoft.com/office/powerpoint/2010/main" val="41116499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58A5A-25F5-684E-9E97-B5898238FF4E}"/>
              </a:ext>
            </a:extLst>
          </p:cNvPr>
          <p:cNvSpPr>
            <a:spLocks noGrp="1"/>
          </p:cNvSpPr>
          <p:nvPr>
            <p:ph type="title"/>
          </p:nvPr>
        </p:nvSpPr>
        <p:spPr>
          <a:xfrm>
            <a:off x="465138" y="632779"/>
            <a:ext cx="11533187" cy="410369"/>
          </a:xfrm>
        </p:spPr>
        <p:txBody>
          <a:bodyPr/>
          <a:lstStyle/>
          <a:p>
            <a:r>
              <a:rPr lang="en-US" dirty="0"/>
              <a:t>Limit Query Results by Filtering</a:t>
            </a:r>
          </a:p>
        </p:txBody>
      </p:sp>
      <p:sp>
        <p:nvSpPr>
          <p:cNvPr id="3" name="Text Placeholder 2">
            <a:extLst>
              <a:ext uri="{FF2B5EF4-FFF2-40B4-BE49-F238E27FC236}">
                <a16:creationId xmlns:a16="http://schemas.microsoft.com/office/drawing/2014/main" id="{3DBBAE96-E416-E049-9705-2410AFB8A275}"/>
              </a:ext>
            </a:extLst>
          </p:cNvPr>
          <p:cNvSpPr>
            <a:spLocks noGrp="1"/>
          </p:cNvSpPr>
          <p:nvPr>
            <p:ph type="body" sz="quarter" idx="10"/>
          </p:nvPr>
        </p:nvSpPr>
        <p:spPr>
          <a:xfrm>
            <a:off x="465138" y="1919804"/>
            <a:ext cx="11533187" cy="4370427"/>
          </a:xfrm>
        </p:spPr>
        <p:txBody>
          <a:bodyPr/>
          <a:lstStyle/>
          <a:p>
            <a:r>
              <a:rPr lang="en-US" dirty="0"/>
              <a:t>Limit the size of the response by filtering or searching for content </a:t>
            </a:r>
          </a:p>
          <a:p>
            <a:endParaRPr lang="en-US" dirty="0"/>
          </a:p>
          <a:p>
            <a:r>
              <a:rPr lang="en-US" dirty="0">
                <a:latin typeface="Courier New" panose="02070309020205020404" pitchFamily="49" charset="0"/>
                <a:cs typeface="Courier New" panose="02070309020205020404" pitchFamily="49" charset="0"/>
              </a:rPr>
              <a:t>$filter=</a:t>
            </a:r>
            <a:r>
              <a:rPr lang="en-US" dirty="0" err="1">
                <a:latin typeface="Courier New" panose="02070309020205020404" pitchFamily="49" charset="0"/>
                <a:cs typeface="Courier New" panose="02070309020205020404" pitchFamily="49" charset="0"/>
              </a:rPr>
              <a:t>displaName</a:t>
            </a:r>
            <a:r>
              <a:rPr lang="en-US" dirty="0">
                <a:latin typeface="Courier New" panose="02070309020205020404" pitchFamily="49" charset="0"/>
                <a:cs typeface="Courier New" panose="02070309020205020404" pitchFamily="49" charset="0"/>
              </a:rPr>
              <a:t> eq ‘Bowen’</a:t>
            </a:r>
          </a:p>
          <a:p>
            <a:r>
              <a:rPr lang="en-US" dirty="0"/>
              <a:t>	Most logical operators are supported: </a:t>
            </a:r>
          </a:p>
          <a:p>
            <a:r>
              <a:rPr lang="en-US" dirty="0"/>
              <a:t>	Equality: </a:t>
            </a:r>
            <a:r>
              <a:rPr lang="en-US" dirty="0">
                <a:latin typeface="Courier New" panose="02070309020205020404" pitchFamily="49" charset="0"/>
                <a:cs typeface="Courier New" panose="02070309020205020404" pitchFamily="49" charset="0"/>
              </a:rPr>
              <a:t>eq</a:t>
            </a:r>
            <a:r>
              <a:rPr lang="en-US" dirty="0"/>
              <a:t> | </a:t>
            </a:r>
            <a:r>
              <a:rPr lang="en-US" dirty="0">
                <a:latin typeface="Courier New" panose="02070309020205020404" pitchFamily="49" charset="0"/>
                <a:cs typeface="Courier New" panose="02070309020205020404" pitchFamily="49" charset="0"/>
              </a:rPr>
              <a:t>ne</a:t>
            </a:r>
            <a:r>
              <a:rPr lang="en-US" dirty="0"/>
              <a:t>             		        </a:t>
            </a:r>
            <a:r>
              <a:rPr lang="en-US" dirty="0">
                <a:latin typeface="Courier New" panose="02070309020205020404" pitchFamily="49" charset="0"/>
                <a:cs typeface="Courier New" panose="02070309020205020404" pitchFamily="49" charset="0"/>
              </a:rPr>
              <a:t>and</a:t>
            </a:r>
            <a:r>
              <a:rPr lang="en-US" dirty="0"/>
              <a:t> | </a:t>
            </a:r>
            <a:r>
              <a:rPr lang="en-US" dirty="0">
                <a:latin typeface="Courier New" panose="02070309020205020404" pitchFamily="49" charset="0"/>
                <a:cs typeface="Courier New" panose="02070309020205020404" pitchFamily="49" charset="0"/>
              </a:rPr>
              <a:t>or</a:t>
            </a:r>
            <a:r>
              <a:rPr lang="en-US" dirty="0"/>
              <a:t> | </a:t>
            </a:r>
            <a:r>
              <a:rPr lang="en-US" dirty="0">
                <a:latin typeface="Courier New" panose="02070309020205020404" pitchFamily="49" charset="0"/>
                <a:cs typeface="Courier New" panose="02070309020205020404" pitchFamily="49" charset="0"/>
              </a:rPr>
              <a:t>not</a:t>
            </a:r>
          </a:p>
          <a:p>
            <a:r>
              <a:rPr lang="en-US" dirty="0"/>
              <a:t>	Greater than [or equals]: </a:t>
            </a:r>
            <a:r>
              <a:rPr lang="en-US" dirty="0" err="1">
                <a:latin typeface="Courier New" panose="02070309020205020404" pitchFamily="49" charset="0"/>
                <a:cs typeface="Courier New" panose="02070309020205020404" pitchFamily="49" charset="0"/>
              </a:rPr>
              <a:t>gt</a:t>
            </a:r>
            <a:r>
              <a:rPr lang="en-US" dirty="0"/>
              <a:t> | </a:t>
            </a:r>
            <a:r>
              <a:rPr lang="en-US" dirty="0" err="1">
                <a:latin typeface="Courier New" panose="02070309020205020404" pitchFamily="49" charset="0"/>
                <a:cs typeface="Courier New" panose="02070309020205020404" pitchFamily="49" charset="0"/>
              </a:rPr>
              <a:t>ge</a:t>
            </a:r>
            <a:r>
              <a:rPr lang="en-US" dirty="0"/>
              <a:t>           Less than [or equals]: </a:t>
            </a:r>
            <a:r>
              <a:rPr lang="en-US" dirty="0" err="1">
                <a:latin typeface="Courier New" panose="02070309020205020404" pitchFamily="49" charset="0"/>
                <a:cs typeface="Courier New" panose="02070309020205020404" pitchFamily="49" charset="0"/>
              </a:rPr>
              <a:t>lt</a:t>
            </a:r>
            <a:r>
              <a:rPr lang="en-US" dirty="0"/>
              <a:t> | </a:t>
            </a:r>
            <a:r>
              <a:rPr lang="en-US" dirty="0">
                <a:latin typeface="Courier New" panose="02070309020205020404" pitchFamily="49" charset="0"/>
                <a:cs typeface="Courier New" panose="02070309020205020404" pitchFamily="49" charset="0"/>
              </a:rPr>
              <a:t>le</a:t>
            </a:r>
            <a:r>
              <a:rPr lang="en-US" dirty="0"/>
              <a:t>           </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$filter=</a:t>
            </a:r>
            <a:r>
              <a:rPr lang="en-US" dirty="0" err="1">
                <a:latin typeface="Courier New" panose="02070309020205020404" pitchFamily="49" charset="0"/>
                <a:cs typeface="Courier New" panose="02070309020205020404" pitchFamily="49" charset="0"/>
              </a:rPr>
              <a:t>startswith</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displayName</a:t>
            </a:r>
            <a:r>
              <a:rPr lang="en-US" dirty="0">
                <a:latin typeface="Courier New" panose="02070309020205020404" pitchFamily="49" charset="0"/>
                <a:cs typeface="Courier New" panose="02070309020205020404" pitchFamily="49" charset="0"/>
              </a:rPr>
              <a:t>,’J’)</a:t>
            </a:r>
          </a:p>
          <a:p>
            <a:r>
              <a:rPr lang="en-US" dirty="0"/>
              <a:t>	Most endpoints support the </a:t>
            </a:r>
            <a:r>
              <a:rPr lang="en-US" dirty="0" err="1">
                <a:latin typeface="Courier New" panose="02070309020205020404" pitchFamily="49" charset="0"/>
                <a:cs typeface="Courier New" panose="02070309020205020404" pitchFamily="49" charset="0"/>
              </a:rPr>
              <a:t>startswith</a:t>
            </a:r>
            <a:r>
              <a:rPr lang="en-US" dirty="0"/>
              <a:t> operator</a:t>
            </a:r>
          </a:p>
          <a:p>
            <a:r>
              <a:rPr lang="en-US" dirty="0"/>
              <a:t>	Different endpoints have varying degree of support</a:t>
            </a:r>
          </a:p>
          <a:p>
            <a:r>
              <a:rPr lang="en-US" dirty="0"/>
              <a:t>	Check Microsoft Graph documentation for guidance</a:t>
            </a:r>
          </a:p>
          <a:p>
            <a:endParaRPr lang="en-US" dirty="0"/>
          </a:p>
        </p:txBody>
      </p:sp>
    </p:spTree>
    <p:extLst>
      <p:ext uri="{BB962C8B-B14F-4D97-AF65-F5344CB8AC3E}">
        <p14:creationId xmlns:p14="http://schemas.microsoft.com/office/powerpoint/2010/main" val="6311005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67BAF-76C3-0844-89DD-C395D57FEDC3}"/>
              </a:ext>
            </a:extLst>
          </p:cNvPr>
          <p:cNvSpPr>
            <a:spLocks noGrp="1"/>
          </p:cNvSpPr>
          <p:nvPr>
            <p:ph type="title"/>
          </p:nvPr>
        </p:nvSpPr>
        <p:spPr>
          <a:xfrm>
            <a:off x="465138" y="632779"/>
            <a:ext cx="11533187" cy="410369"/>
          </a:xfrm>
        </p:spPr>
        <p:txBody>
          <a:bodyPr/>
          <a:lstStyle/>
          <a:p>
            <a:r>
              <a:rPr lang="en-US" dirty="0"/>
              <a:t>Find Entities with Search</a:t>
            </a:r>
          </a:p>
        </p:txBody>
      </p:sp>
      <p:sp>
        <p:nvSpPr>
          <p:cNvPr id="3" name="Text Placeholder 2">
            <a:extLst>
              <a:ext uri="{FF2B5EF4-FFF2-40B4-BE49-F238E27FC236}">
                <a16:creationId xmlns:a16="http://schemas.microsoft.com/office/drawing/2014/main" id="{22805407-6E92-264E-81A3-73E9109ECFFC}"/>
              </a:ext>
            </a:extLst>
          </p:cNvPr>
          <p:cNvSpPr>
            <a:spLocks noGrp="1"/>
          </p:cNvSpPr>
          <p:nvPr>
            <p:ph type="body" sz="quarter" idx="10"/>
          </p:nvPr>
        </p:nvSpPr>
        <p:spPr>
          <a:xfrm>
            <a:off x="465138" y="1919804"/>
            <a:ext cx="11533187" cy="4739759"/>
          </a:xfrm>
        </p:spPr>
        <p:txBody>
          <a:bodyPr/>
          <a:lstStyle/>
          <a:p>
            <a:r>
              <a:rPr lang="en-US" dirty="0">
                <a:latin typeface="Courier New" panose="02070309020205020404" pitchFamily="49" charset="0"/>
                <a:cs typeface="Courier New" panose="02070309020205020404" pitchFamily="49" charset="0"/>
              </a:rPr>
              <a:t>$search=“</a:t>
            </a:r>
            <a:r>
              <a:rPr lang="en-US" dirty="0" err="1">
                <a:latin typeface="Courier New" panose="02070309020205020404" pitchFamily="49" charset="0"/>
                <a:cs typeface="Courier New" panose="02070309020205020404" pitchFamily="49" charset="0"/>
              </a:rPr>
              <a:t>wilke</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$search=“</a:t>
            </a:r>
            <a:r>
              <a:rPr lang="en-US" dirty="0" err="1">
                <a:latin typeface="Courier New" panose="02070309020205020404" pitchFamily="49" charset="0"/>
                <a:cs typeface="Courier New" panose="02070309020205020404" pitchFamily="49" charset="0"/>
              </a:rPr>
              <a:t>body:exciting</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t>	Receive up to 250 results</a:t>
            </a:r>
          </a:p>
          <a:p>
            <a:endParaRPr lang="en-US" dirty="0"/>
          </a:p>
          <a:p>
            <a:r>
              <a:rPr lang="en-US" dirty="0"/>
              <a:t>	Search supported on </a:t>
            </a:r>
            <a:r>
              <a:rPr lang="en-US" dirty="0">
                <a:latin typeface="Courier New" panose="02070309020205020404" pitchFamily="49" charset="0"/>
                <a:cs typeface="Courier New" panose="02070309020205020404" pitchFamily="49" charset="0"/>
              </a:rPr>
              <a:t>people</a:t>
            </a:r>
            <a:r>
              <a:rPr lang="en-US" dirty="0"/>
              <a:t> &amp; </a:t>
            </a:r>
            <a:r>
              <a:rPr lang="en-US" dirty="0">
                <a:latin typeface="Courier New" panose="02070309020205020404" pitchFamily="49" charset="0"/>
                <a:cs typeface="Courier New" panose="02070309020205020404" pitchFamily="49" charset="0"/>
              </a:rPr>
              <a:t>message</a:t>
            </a:r>
            <a:r>
              <a:rPr lang="en-US" dirty="0"/>
              <a:t> endpoints</a:t>
            </a:r>
          </a:p>
          <a:p>
            <a:endParaRPr lang="en-US" dirty="0"/>
          </a:p>
          <a:p>
            <a:r>
              <a:rPr lang="en-US" dirty="0"/>
              <a:t>	Cannot be combined with </a:t>
            </a:r>
            <a:r>
              <a:rPr lang="en-US" dirty="0">
                <a:latin typeface="Courier New" panose="02070309020205020404" pitchFamily="49" charset="0"/>
                <a:cs typeface="Courier New" panose="02070309020205020404" pitchFamily="49" charset="0"/>
              </a:rPr>
              <a:t>$filter</a:t>
            </a:r>
            <a:r>
              <a:rPr lang="en-US" dirty="0"/>
              <a:t> or </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orderby</a:t>
            </a:r>
            <a:endParaRPr lang="en-US" dirty="0">
              <a:latin typeface="Courier New" panose="02070309020205020404" pitchFamily="49" charset="0"/>
              <a:cs typeface="Courier New" panose="02070309020205020404" pitchFamily="49" charset="0"/>
            </a:endParaRPr>
          </a:p>
          <a:p>
            <a:endParaRPr lang="en-US" dirty="0"/>
          </a:p>
          <a:p>
            <a:r>
              <a:rPr lang="en-US" dirty="0"/>
              <a:t>	When searching messages, if no property is specified, defaults to </a:t>
            </a:r>
            <a:r>
              <a:rPr lang="en-US" dirty="0">
                <a:latin typeface="Courier New" panose="02070309020205020404" pitchFamily="49" charset="0"/>
                <a:cs typeface="Courier New" panose="02070309020205020404" pitchFamily="49" charset="0"/>
              </a:rPr>
              <a:t>from</a:t>
            </a:r>
            <a:r>
              <a:rPr lang="en-US" dirty="0"/>
              <a:t>, </a:t>
            </a:r>
            <a:r>
              <a:rPr lang="en-US" dirty="0">
                <a:latin typeface="Courier New" panose="02070309020205020404" pitchFamily="49" charset="0"/>
                <a:cs typeface="Courier New" panose="02070309020205020404" pitchFamily="49" charset="0"/>
              </a:rPr>
              <a:t>subject</a:t>
            </a:r>
            <a:r>
              <a:rPr lang="en-US" dirty="0"/>
              <a:t> &amp; </a:t>
            </a:r>
            <a:r>
              <a:rPr lang="en-US" dirty="0">
                <a:latin typeface="Courier New" panose="02070309020205020404" pitchFamily="49" charset="0"/>
                <a:cs typeface="Courier New" panose="02070309020205020404" pitchFamily="49" charset="0"/>
              </a:rPr>
              <a:t>body</a:t>
            </a:r>
          </a:p>
          <a:p>
            <a:endParaRPr lang="en-US" dirty="0"/>
          </a:p>
          <a:p>
            <a:r>
              <a:rPr lang="en-US" dirty="0">
                <a:latin typeface="Courier New" panose="02070309020205020404" pitchFamily="49" charset="0"/>
                <a:cs typeface="Courier New" panose="02070309020205020404" pitchFamily="49" charset="0"/>
              </a:rPr>
              <a:t>$search=“</a:t>
            </a:r>
            <a:r>
              <a:rPr lang="en-US" dirty="0" err="1">
                <a:latin typeface="Courier New" panose="02070309020205020404" pitchFamily="49" charset="0"/>
                <a:cs typeface="Courier New" panose="02070309020205020404" pitchFamily="49" charset="0"/>
              </a:rPr>
              <a:t>cc:wilke</a:t>
            </a:r>
            <a:r>
              <a:rPr lang="en-US" dirty="0">
                <a:latin typeface="Courier New" panose="02070309020205020404" pitchFamily="49" charset="0"/>
                <a:cs typeface="Courier New" panose="02070309020205020404" pitchFamily="49" charset="0"/>
              </a:rPr>
              <a:t>”&amp;$select=</a:t>
            </a:r>
            <a:r>
              <a:rPr lang="en-US" dirty="0" err="1">
                <a:latin typeface="Courier New" panose="02070309020205020404" pitchFamily="49" charset="0"/>
                <a:cs typeface="Courier New" panose="02070309020205020404" pitchFamily="49" charset="0"/>
              </a:rPr>
              <a:t>subject,toRecipients</a:t>
            </a:r>
            <a:endParaRPr lang="en-US" dirty="0">
              <a:latin typeface="Courier New" panose="02070309020205020404" pitchFamily="49" charset="0"/>
              <a:cs typeface="Courier New" panose="02070309020205020404" pitchFamily="49" charset="0"/>
            </a:endParaRPr>
          </a:p>
          <a:p>
            <a:r>
              <a:rPr lang="en-US" dirty="0"/>
              <a:t>	Combine with </a:t>
            </a:r>
            <a:r>
              <a:rPr lang="en-US" dirty="0">
                <a:latin typeface="Courier New" panose="02070309020205020404" pitchFamily="49" charset="0"/>
                <a:cs typeface="Courier New" panose="02070309020205020404" pitchFamily="49" charset="0"/>
              </a:rPr>
              <a:t>$select</a:t>
            </a:r>
            <a:r>
              <a:rPr lang="en-US" dirty="0"/>
              <a:t> query parameter</a:t>
            </a:r>
          </a:p>
        </p:txBody>
      </p:sp>
    </p:spTree>
    <p:extLst>
      <p:ext uri="{BB962C8B-B14F-4D97-AF65-F5344CB8AC3E}">
        <p14:creationId xmlns:p14="http://schemas.microsoft.com/office/powerpoint/2010/main" val="23455398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09820594E7B0041BAC4DECBBC892FF9" ma:contentTypeVersion="8" ma:contentTypeDescription="Create a new document." ma:contentTypeScope="" ma:versionID="a4814d1cc1d58eee3ea03778ca413c81">
  <xsd:schema xmlns:xsd="http://www.w3.org/2001/XMLSchema" xmlns:xs="http://www.w3.org/2001/XMLSchema" xmlns:p="http://schemas.microsoft.com/office/2006/metadata/properties" xmlns:ns2="61b79488-63fd-46f4-b1bf-09cb63d2085e" targetNamespace="http://schemas.microsoft.com/office/2006/metadata/properties" ma:root="true" ma:fieldsID="40fb5444c5ccb72d5b900b723022c04a" ns2:_="">
    <xsd:import namespace="61b79488-63fd-46f4-b1bf-09cb63d208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b79488-63fd-46f4-b1bf-09cb63d208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1EE5866-A3ED-447F-9386-F25EB407268F}">
  <ds:schemaRefs>
    <ds:schemaRef ds:uri="http://schemas.microsoft.com/sharepoint/v3/contenttype/forms"/>
  </ds:schemaRefs>
</ds:datastoreItem>
</file>

<file path=customXml/itemProps2.xml><?xml version="1.0" encoding="utf-8"?>
<ds:datastoreItem xmlns:ds="http://schemas.openxmlformats.org/officeDocument/2006/customXml" ds:itemID="{5A1D25C1-2135-48C5-8BF1-D610241FBA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b79488-63fd-46f4-b1bf-09cb63d208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A3C4BB6-DB8D-4070-8F7B-E5A2778ED62A}">
  <ds:schemaRefs>
    <ds:schemaRef ds:uri="http://purl.org/dc/terms/"/>
    <ds:schemaRef ds:uri="http://schemas.microsoft.com/office/2006/metadata/properties"/>
    <ds:schemaRef ds:uri="61b79488-63fd-46f4-b1bf-09cb63d2085e"/>
    <ds:schemaRef ds:uri="http://schemas.microsoft.com/office/2006/documentManagement/types"/>
    <ds:schemaRef ds:uri="http://www.w3.org/XML/1998/namespace"/>
    <ds:schemaRef ds:uri="http://schemas.openxmlformats.org/package/2006/metadata/core-properties"/>
    <ds:schemaRef ds:uri="http://schemas.microsoft.com/office/infopath/2007/PartnerControls"/>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1142</Words>
  <Application>Microsoft Macintosh PowerPoint</Application>
  <PresentationFormat>Custom</PresentationFormat>
  <Paragraphs>104</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Courier New</vt:lpstr>
      <vt:lpstr>Segoe UI</vt:lpstr>
      <vt:lpstr>Segoe UI Light</vt:lpstr>
      <vt:lpstr>Segoe UI Semibold</vt:lpstr>
      <vt:lpstr>Wingdings</vt:lpstr>
      <vt:lpstr>Office 365 PPT Template - 2017</vt:lpstr>
      <vt:lpstr>Expand Related Entities &amp; Search Content</vt:lpstr>
      <vt:lpstr>Overview</vt:lpstr>
      <vt:lpstr>Microsoft Graph Exposes Relationships between Entities</vt:lpstr>
      <vt:lpstr>Expanding Related Entities in Queries to Limit Requests</vt:lpstr>
      <vt:lpstr>Limit Query Results by Filtering</vt:lpstr>
      <vt:lpstr>Find Entities with Search</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2019-12-09T11:04:23Z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0x010100F09820594E7B0041BAC4DECBBC892FF9</vt:lpwstr>
  </property>
</Properties>
</file>